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7" r:id="rId1"/>
  </p:sldMasterIdLst>
  <p:notesMasterIdLst>
    <p:notesMasterId r:id="rId17"/>
  </p:notesMasterIdLst>
  <p:sldIdLst>
    <p:sldId id="256" r:id="rId2"/>
    <p:sldId id="269" r:id="rId3"/>
    <p:sldId id="257" r:id="rId4"/>
    <p:sldId id="272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6219-D37C-4E11-8EBC-375AC5754049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EC11E-4D4D-43A3-8FEC-930156D32E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1094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EC11E-4D4D-43A3-8FEC-930156D32EF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66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4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85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596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58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59621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5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07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6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06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6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9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358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65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42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6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ffc107/image/1299084.html" TargetMode="Externa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168268/fwd__bubble_hand_drawn-by-rejon-17766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5744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scholarship-png/download/66000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yestownshipmi.gov/stocking-our-pantry/thank-you-3/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nference-office-table-discussion-32376/" TargetMode="External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clipart.org/detail/9927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spanishfootballsports.blogspot.com/2013/06/football-finance-cristiano-ronaldo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EAEA331-397C-8C9C-126C-F46D1505E7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" y="4960137"/>
            <a:ext cx="5286375" cy="146304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IN" sz="2800" b="1" dirty="0">
                <a:solidFill>
                  <a:srgbClr val="002060"/>
                </a:solidFill>
              </a:rPr>
              <a:t>SQL PROJECT    </a:t>
            </a:r>
          </a:p>
          <a:p>
            <a:pPr algn="l"/>
            <a:r>
              <a:rPr lang="en-IN" sz="2800" b="1" dirty="0">
                <a:solidFill>
                  <a:srgbClr val="002060"/>
                </a:solidFill>
              </a:rPr>
              <a:t>BY PALLAVI JAIN</a:t>
            </a:r>
          </a:p>
          <a:p>
            <a:pPr algn="l"/>
            <a:r>
              <a:rPr lang="en-IN" sz="2800" b="1" dirty="0">
                <a:solidFill>
                  <a:srgbClr val="002060"/>
                </a:solidFill>
              </a:rPr>
              <a:t>JAINPALLAVI225@GMAIL.COM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CE05145-5820-89A7-3313-D98326804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229475" cy="477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Database with solid fill">
            <a:extLst>
              <a:ext uri="{FF2B5EF4-FFF2-40B4-BE49-F238E27FC236}">
                <a16:creationId xmlns:a16="http://schemas.microsoft.com/office/drawing/2014/main" id="{42F86F4C-2826-9D5C-B329-4BEB3D45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777257"/>
            <a:ext cx="914400" cy="914400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AC7C3160-3745-D147-9030-728D13401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475" y="0"/>
            <a:ext cx="4962525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2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94A22-7770-349E-AE42-ABEF3CB6D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65667"/>
          </a:xfrm>
        </p:spPr>
        <p:txBody>
          <a:bodyPr>
            <a:normAutofit fontScale="90000"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Q4 </a:t>
            </a:r>
            <a:r>
              <a:rPr lang="en-US" sz="1600" dirty="0">
                <a:solidFill>
                  <a:srgbClr val="C00000"/>
                </a:solidFill>
              </a:rPr>
              <a:t>Add a new column </a:t>
            </a:r>
            <a:r>
              <a:rPr lang="en-US" sz="1600" dirty="0" err="1">
                <a:solidFill>
                  <a:srgbClr val="C00000"/>
                </a:solidFill>
              </a:rPr>
              <a:t>Nominee_name</a:t>
            </a:r>
            <a:r>
              <a:rPr lang="en-US" sz="1600" dirty="0">
                <a:solidFill>
                  <a:srgbClr val="C00000"/>
                </a:solidFill>
              </a:rPr>
              <a:t>  to the Policies table.</a:t>
            </a: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Conclusion: The  column adds more depth to the data, allowing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policyholders to specify their nominees, which is critical for </a:t>
            </a: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insurance processing.</a:t>
            </a:r>
            <a:endParaRPr lang="en-IN" sz="160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5117D-9329-0EC7-C77C-1F495E470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19" y="1226645"/>
            <a:ext cx="5842248" cy="3277057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54943E4-D074-5A7C-AF6F-FF91AA02B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67" y="304800"/>
            <a:ext cx="3686175" cy="578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8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BAC3-B9E3-910B-B55C-B223C916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64067"/>
          </a:xfrm>
        </p:spPr>
        <p:txBody>
          <a:bodyPr>
            <a:normAutofit fontScale="90000"/>
          </a:bodyPr>
          <a:lstStyle/>
          <a:p>
            <a:r>
              <a:rPr lang="en-IN" sz="1600" dirty="0">
                <a:solidFill>
                  <a:srgbClr val="FF0000"/>
                </a:solidFill>
              </a:rPr>
              <a:t>Q5. Update </a:t>
            </a:r>
            <a:r>
              <a:rPr lang="en-IN" sz="16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Nominee_Name</a:t>
            </a:r>
            <a: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solidFill>
                  <a:srgbClr val="FF0000"/>
                </a:solidFill>
              </a:rPr>
              <a:t> for policy ID 101.</a:t>
            </a: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By updating the nominee for a specific policy, 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query reflects real-time changes, ensuring accurate and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actionable data.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br>
              <a:rPr lang="en-IN" sz="1600" dirty="0">
                <a:solidFill>
                  <a:srgbClr val="FF0000"/>
                </a:solidFill>
              </a:rPr>
            </a:br>
            <a:endParaRPr lang="en-IN" sz="1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0D818-C631-52A8-6070-B7D590803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159935"/>
            <a:ext cx="5217309" cy="32681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E8993-688A-C30B-3AEC-16E21202E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87067" y="846668"/>
            <a:ext cx="3073399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8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9988-5ADF-25F9-42D7-2FA59D04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57200"/>
          </a:xfrm>
        </p:spPr>
        <p:txBody>
          <a:bodyPr>
            <a:normAutofit fontScale="90000"/>
          </a:bodyPr>
          <a:lstStyle/>
          <a:p>
            <a: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Q6. List all policyholders and their claims status (including those without claims).</a:t>
            </a: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This query ensures no policyholder is left out, 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presenting a comprehensive view of claims data while 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including customers without claims.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AFDB1-F39A-F915-3061-756DBDDE3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423" y="1172109"/>
            <a:ext cx="5631577" cy="37247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07273-9ADD-6156-0814-49DC47DA8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3000" y="1591733"/>
            <a:ext cx="3776134" cy="33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24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D009-61F6-5560-CCB7-471C25524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89467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dirty="0">
                <a:solidFill>
                  <a:srgbClr val="FF0000"/>
                </a:solidFill>
              </a:rPr>
              <a:t>Q7. </a:t>
            </a:r>
            <a: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total claim amount for approved claims.</a:t>
            </a: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6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b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This aggregation provides a quick summary of the 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financial liability for approved claims, supporting budget planning 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decision-making.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IN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16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C86EDD-9731-44AB-F4F9-D543286AE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084360"/>
            <a:ext cx="5105400" cy="292884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527791-5461-47E0-9558-98B79672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94400" y="882968"/>
            <a:ext cx="4123267" cy="391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8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A67E-50BD-509A-13DC-76D18984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2C0FE605-8239-4E53-6AF3-0136DD0C2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25324" cy="751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533D88-7B30-891F-AB29-D67F946FBF1A}"/>
              </a:ext>
            </a:extLst>
          </p:cNvPr>
          <p:cNvSpPr/>
          <p:nvPr/>
        </p:nvSpPr>
        <p:spPr>
          <a:xfrm>
            <a:off x="333375" y="2967335"/>
            <a:ext cx="11582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Through this project, the database design and SQL queries effectively demonstrated how to manage and analyze complex data related to insurance operations. </a:t>
            </a:r>
          </a:p>
          <a:p>
            <a:pPr algn="ctr"/>
            <a:r>
              <a:rPr lang="en-US" sz="20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This SQL project exemplifies the practical application of advanced database techniques—joins, subqueries, CTEs, and updates—highlighting their relevance in real-world business scenarios like insurance management. It establishes a foundation for creating dynamic dashboards and further expanding analytical capabilities</a:t>
            </a:r>
          </a:p>
        </p:txBody>
      </p:sp>
    </p:spTree>
    <p:extLst>
      <p:ext uri="{BB962C8B-B14F-4D97-AF65-F5344CB8AC3E}">
        <p14:creationId xmlns:p14="http://schemas.microsoft.com/office/powerpoint/2010/main" val="114208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2EB16-4E5E-3725-A6C3-FE9AEB4CF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AD3394-0C2A-7BC9-47A5-FE28DA6E4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52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FCEF-AC09-1AB5-BA88-AAB6D296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7400"/>
          </a:xfrm>
        </p:spPr>
        <p:txBody>
          <a:bodyPr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4376835-AA37-CC14-639B-93DE26E25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48" y="0"/>
            <a:ext cx="12081355" cy="6883857"/>
          </a:xfrm>
        </p:spPr>
      </p:pic>
      <p:pic>
        <p:nvPicPr>
          <p:cNvPr id="18" name="Graphic 17" descr="Chevron arrows with solid fill">
            <a:extLst>
              <a:ext uri="{FF2B5EF4-FFF2-40B4-BE49-F238E27FC236}">
                <a16:creationId xmlns:a16="http://schemas.microsoft.com/office/drawing/2014/main" id="{32F17B4B-2743-F91C-B901-86798BC9C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3598" y="-47625"/>
            <a:ext cx="914400" cy="914400"/>
          </a:xfrm>
          <a:prstGeom prst="rect">
            <a:avLst/>
          </a:prstGeom>
        </p:spPr>
      </p:pic>
      <p:pic>
        <p:nvPicPr>
          <p:cNvPr id="20" name="Graphic 19" descr="Chevron arrows with solid fill">
            <a:extLst>
              <a:ext uri="{FF2B5EF4-FFF2-40B4-BE49-F238E27FC236}">
                <a16:creationId xmlns:a16="http://schemas.microsoft.com/office/drawing/2014/main" id="{9EAF9511-3F7F-2317-7CA6-23A16C50B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62900" y="0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9581DD-0DD5-9276-9D09-BB3BB6AA15B2}"/>
              </a:ext>
            </a:extLst>
          </p:cNvPr>
          <p:cNvSpPr txBox="1"/>
          <p:nvPr/>
        </p:nvSpPr>
        <p:spPr>
          <a:xfrm>
            <a:off x="4114800" y="164812"/>
            <a:ext cx="4476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1" dirty="0"/>
              <a:t>DESCRIPTION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08E34D-C892-37AA-00EB-AB0E5701793D}"/>
              </a:ext>
            </a:extLst>
          </p:cNvPr>
          <p:cNvSpPr txBox="1"/>
          <p:nvPr/>
        </p:nvSpPr>
        <p:spPr>
          <a:xfrm>
            <a:off x="314326" y="1285874"/>
            <a:ext cx="1158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anose="020F0704030504030204" pitchFamily="34" charset="0"/>
              </a:rPr>
              <a:t>The Life Insurance Corporation (LIC) of India is the largest and oldest insurance provider in the country, established in 1956. Known for its reliability and trust, LIC plays a pivotal role in securing the financial future of millions of Indians through its wide range of policies. It has been a cornerstone of India's financial sector, combining comprehensive coverage with a deep commitment to customer welfare and societal growth.</a:t>
            </a:r>
            <a:endParaRPr lang="en-IN" sz="20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9AA8FC-D9D5-757E-462C-ACED90B188CE}"/>
              </a:ext>
            </a:extLst>
          </p:cNvPr>
          <p:cNvSpPr txBox="1"/>
          <p:nvPr/>
        </p:nvSpPr>
        <p:spPr>
          <a:xfrm>
            <a:off x="862444" y="3134675"/>
            <a:ext cx="108539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This project involves designing and implementing a relational database system to analyze and optimize data management for the Life Insurance Corporation (LIC) of India. The database consists of three interconnected tables: POLICYHOLDERS ,POLICIES  and CLAIMS, which capture essential information about customers, their insurance policies, and claim transactions.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306B76-9A85-99D7-247C-A86C8CA5C98E}"/>
              </a:ext>
            </a:extLst>
          </p:cNvPr>
          <p:cNvSpPr txBox="1"/>
          <p:nvPr/>
        </p:nvSpPr>
        <p:spPr>
          <a:xfrm>
            <a:off x="3072245" y="457199"/>
            <a:ext cx="6047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endParaRPr lang="en-IN"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61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826A-994C-B5C8-8CAD-658718E6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4067"/>
            <a:ext cx="8596668" cy="1159595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5">
                    <a:lumMod val="50000"/>
                  </a:schemeClr>
                </a:solidFill>
              </a:rPr>
              <a:t>     OBJECTIVES</a:t>
            </a:r>
          </a:p>
        </p:txBody>
      </p:sp>
      <p:pic>
        <p:nvPicPr>
          <p:cNvPr id="12" name="Content Placeholder 11" descr="Head with gears with solid fill">
            <a:extLst>
              <a:ext uri="{FF2B5EF4-FFF2-40B4-BE49-F238E27FC236}">
                <a16:creationId xmlns:a16="http://schemas.microsoft.com/office/drawing/2014/main" id="{1E359A24-B45F-E334-0B0B-66AAC563F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998" y="241131"/>
            <a:ext cx="914400" cy="914400"/>
          </a:xfr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Parchment Or Paper Scroll">
                <a:extLst>
                  <a:ext uri="{FF2B5EF4-FFF2-40B4-BE49-F238E27FC236}">
                    <a16:creationId xmlns:a16="http://schemas.microsoft.com/office/drawing/2014/main" id="{8229B460-A263-6AF2-7470-1E7447DCC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6358266"/>
                  </p:ext>
                </p:extLst>
              </p:nvPr>
            </p:nvGraphicFramePr>
            <p:xfrm>
              <a:off x="6789254" y="0"/>
              <a:ext cx="1830821" cy="13208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30821" cy="1320800"/>
                    </a:xfrm>
                    <a:prstGeom prst="rect">
                      <a:avLst/>
                    </a:prstGeom>
                  </am3d:spPr>
                  <am3d:camera>
                    <am3d:pos x="0" y="0" z="61352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56167" d="1000000"/>
                    <am3d:preTrans dx="0" dy="2690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78003" ay="-710001" az="-11960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33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Parchment Or Paper Scroll">
                <a:extLst>
                  <a:ext uri="{FF2B5EF4-FFF2-40B4-BE49-F238E27FC236}">
                    <a16:creationId xmlns:a16="http://schemas.microsoft.com/office/drawing/2014/main" id="{8229B460-A263-6AF2-7470-1E7447DCC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9254" y="0"/>
                <a:ext cx="1830821" cy="13208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croll: Horizontal 14">
            <a:extLst>
              <a:ext uri="{FF2B5EF4-FFF2-40B4-BE49-F238E27FC236}">
                <a16:creationId xmlns:a16="http://schemas.microsoft.com/office/drawing/2014/main" id="{8A926206-C1F7-4176-71B4-A287D3971E2E}"/>
              </a:ext>
            </a:extLst>
          </p:cNvPr>
          <p:cNvSpPr/>
          <p:nvPr/>
        </p:nvSpPr>
        <p:spPr>
          <a:xfrm>
            <a:off x="160867" y="1701800"/>
            <a:ext cx="4160873" cy="172719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Understanding Insurance Data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/>
              <a:t>Analyze structured data related to policyholders, premium payments, claims, coverage types, and beneficiary details.</a:t>
            </a:r>
            <a:endParaRPr lang="en-IN" sz="1600" dirty="0"/>
          </a:p>
        </p:txBody>
      </p: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B8B3618C-874A-9F05-5EFD-10449BE363E7}"/>
              </a:ext>
            </a:extLst>
          </p:cNvPr>
          <p:cNvSpPr/>
          <p:nvPr/>
        </p:nvSpPr>
        <p:spPr>
          <a:xfrm>
            <a:off x="4975667" y="1549400"/>
            <a:ext cx="4633999" cy="187959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Performance Analysis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/>
              <a:t>You could evaluate trends like policy sales growth, claims settled versus claims raised, and identify patterns or anomalies in premium collections.</a:t>
            </a:r>
            <a:endParaRPr lang="en-IN" sz="1600" dirty="0"/>
          </a:p>
        </p:txBody>
      </p: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12C9A5A0-28DC-43A8-3696-3D977179A8E6}"/>
              </a:ext>
            </a:extLst>
          </p:cNvPr>
          <p:cNvSpPr/>
          <p:nvPr/>
        </p:nvSpPr>
        <p:spPr>
          <a:xfrm>
            <a:off x="256868" y="3754798"/>
            <a:ext cx="4258733" cy="1638469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Customer Segmentation</a:t>
            </a:r>
            <a:r>
              <a:rPr lang="en-US" dirty="0"/>
              <a:t>: Using </a:t>
            </a:r>
            <a:r>
              <a:rPr lang="en-US" sz="1400" dirty="0"/>
              <a:t>SQL, you can categorize customers based on their policy types, payment history, or demographics, enabling LIC to target specific groups for better service and </a:t>
            </a:r>
            <a:r>
              <a:rPr lang="en-US" dirty="0"/>
              <a:t>marketing.</a:t>
            </a:r>
            <a:endParaRPr lang="en-IN" dirty="0"/>
          </a:p>
        </p:txBody>
      </p:sp>
      <p:sp>
        <p:nvSpPr>
          <p:cNvPr id="18" name="Scroll: Horizontal 17">
            <a:extLst>
              <a:ext uri="{FF2B5EF4-FFF2-40B4-BE49-F238E27FC236}">
                <a16:creationId xmlns:a16="http://schemas.microsoft.com/office/drawing/2014/main" id="{4688F003-C1D0-A112-7FB1-94FE503E5780}"/>
              </a:ext>
            </a:extLst>
          </p:cNvPr>
          <p:cNvSpPr/>
          <p:nvPr/>
        </p:nvSpPr>
        <p:spPr>
          <a:xfrm>
            <a:off x="5171766" y="3741648"/>
            <a:ext cx="4633999" cy="1566951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Operational Efficiency</a:t>
            </a:r>
            <a:r>
              <a:rPr lang="en-US" sz="1400" dirty="0"/>
              <a:t>: The project could focus on identifying bottlenecks in LIC’s processes, such as claim settlements or policy renewals, and suggest data-driven improvements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E79355C9-5A85-2901-2E2F-8EB9245ECB7E}"/>
              </a:ext>
            </a:extLst>
          </p:cNvPr>
          <p:cNvSpPr/>
          <p:nvPr/>
        </p:nvSpPr>
        <p:spPr>
          <a:xfrm>
            <a:off x="1092199" y="5419005"/>
            <a:ext cx="5825067" cy="132080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Visualization &amp; Reporting</a:t>
            </a:r>
            <a:r>
              <a:rPr lang="en-US" sz="1600" dirty="0">
                <a:solidFill>
                  <a:srgbClr val="002060"/>
                </a:solidFill>
              </a:rPr>
              <a:t>: </a:t>
            </a:r>
            <a:r>
              <a:rPr lang="en-US" sz="1600" dirty="0"/>
              <a:t>Using SQL, you can create summary tables or connect the database to visualization tools for generating dashboards that showcase key metrics for stakeholders.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064824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C076-C6EC-22F9-7D98-8A301701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1" y="-177800"/>
            <a:ext cx="12192000" cy="685799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973A3-E4E1-F66A-F3CA-EFA32C9A88FC}"/>
              </a:ext>
            </a:extLst>
          </p:cNvPr>
          <p:cNvSpPr txBox="1"/>
          <p:nvPr/>
        </p:nvSpPr>
        <p:spPr>
          <a:xfrm>
            <a:off x="1126067" y="355600"/>
            <a:ext cx="10303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00B0F0"/>
                </a:solidFill>
                <a:latin typeface="Algerian" panose="04020705040A02060702" pitchFamily="82" charset="0"/>
              </a:rPr>
              <a:t>ENTITY RELATIONSHIP DIAGRAM (ERD)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5380-9D44-5FAF-47B0-8BB1486EC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493" y="190747"/>
            <a:ext cx="914479" cy="914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11EFE-039E-5DF0-C1F5-37E2A08D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454" y="220666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2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E75F-F7C1-B75C-A9E7-EE39A6DAD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6" y="220134"/>
            <a:ext cx="8528935" cy="42333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002060"/>
                </a:solidFill>
              </a:rPr>
              <a:t>DATASET WITH TABLES</a:t>
            </a:r>
            <a:br>
              <a:rPr lang="en-IN" dirty="0"/>
            </a:br>
            <a:r>
              <a:rPr lang="en-IN" sz="2000" dirty="0">
                <a:solidFill>
                  <a:schemeClr val="tx1"/>
                </a:solidFill>
              </a:rPr>
              <a:t>Table 1:Policyholders</a:t>
            </a:r>
            <a:br>
              <a:rPr lang="en-IN" sz="2000" dirty="0">
                <a:solidFill>
                  <a:schemeClr val="tx1"/>
                </a:solidFill>
              </a:rPr>
            </a:br>
            <a:br>
              <a:rPr lang="en-IN" sz="2000" dirty="0">
                <a:solidFill>
                  <a:schemeClr val="tx1"/>
                </a:solidFill>
              </a:rPr>
            </a:br>
            <a:br>
              <a:rPr lang="en-IN" dirty="0"/>
            </a:br>
            <a:r>
              <a:rPr lang="en-IN" dirty="0"/>
              <a:t>            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87BD63-54C5-37B2-64C0-33F5D40521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279626"/>
              </p:ext>
            </p:extLst>
          </p:nvPr>
        </p:nvGraphicFramePr>
        <p:xfrm>
          <a:off x="677864" y="2912584"/>
          <a:ext cx="8596310" cy="2377440"/>
        </p:xfrm>
        <a:graphic>
          <a:graphicData uri="http://schemas.openxmlformats.org/drawingml/2006/table">
            <a:tbl>
              <a:tblPr/>
              <a:tblGrid>
                <a:gridCol w="1719262">
                  <a:extLst>
                    <a:ext uri="{9D8B030D-6E8A-4147-A177-3AD203B41FA5}">
                      <a16:colId xmlns:a16="http://schemas.microsoft.com/office/drawing/2014/main" val="93404619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3885474236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3323810927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793335036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942564265"/>
                    </a:ext>
                  </a:extLst>
                </a:gridCol>
              </a:tblGrid>
              <a:tr h="2081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16246"/>
                  </a:ext>
                </a:extLst>
              </a:tr>
              <a:tr h="2081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947392"/>
                  </a:ext>
                </a:extLst>
              </a:tr>
              <a:tr h="208158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85935"/>
                  </a:ext>
                </a:extLst>
              </a:tr>
              <a:tr h="20815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685432"/>
                  </a:ext>
                </a:extLst>
              </a:tr>
              <a:tr h="52039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Table 2:Claims Claims</a:t>
                      </a:r>
                    </a:p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969871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4D3A134-9271-DB7A-4084-40B45276A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88037"/>
              </p:ext>
            </p:extLst>
          </p:nvPr>
        </p:nvGraphicFramePr>
        <p:xfrm>
          <a:off x="677332" y="1227662"/>
          <a:ext cx="8596670" cy="277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334">
                  <a:extLst>
                    <a:ext uri="{9D8B030D-6E8A-4147-A177-3AD203B41FA5}">
                      <a16:colId xmlns:a16="http://schemas.microsoft.com/office/drawing/2014/main" val="4069386607"/>
                    </a:ext>
                  </a:extLst>
                </a:gridCol>
                <a:gridCol w="1719334">
                  <a:extLst>
                    <a:ext uri="{9D8B030D-6E8A-4147-A177-3AD203B41FA5}">
                      <a16:colId xmlns:a16="http://schemas.microsoft.com/office/drawing/2014/main" val="3418886491"/>
                    </a:ext>
                  </a:extLst>
                </a:gridCol>
                <a:gridCol w="1719334">
                  <a:extLst>
                    <a:ext uri="{9D8B030D-6E8A-4147-A177-3AD203B41FA5}">
                      <a16:colId xmlns:a16="http://schemas.microsoft.com/office/drawing/2014/main" val="3023819791"/>
                    </a:ext>
                  </a:extLst>
                </a:gridCol>
                <a:gridCol w="1719334">
                  <a:extLst>
                    <a:ext uri="{9D8B030D-6E8A-4147-A177-3AD203B41FA5}">
                      <a16:colId xmlns:a16="http://schemas.microsoft.com/office/drawing/2014/main" val="1576587524"/>
                    </a:ext>
                  </a:extLst>
                </a:gridCol>
                <a:gridCol w="1719334">
                  <a:extLst>
                    <a:ext uri="{9D8B030D-6E8A-4147-A177-3AD203B41FA5}">
                      <a16:colId xmlns:a16="http://schemas.microsoft.com/office/drawing/2014/main" val="1001174181"/>
                    </a:ext>
                  </a:extLst>
                </a:gridCol>
              </a:tblGrid>
              <a:tr h="465667">
                <a:tc>
                  <a:txBody>
                    <a:bodyPr/>
                    <a:lstStyle/>
                    <a:p>
                      <a:r>
                        <a:rPr lang="en-IN" b="1" dirty="0" err="1"/>
                        <a:t>Policyholder_ID</a:t>
                      </a:r>
                      <a:r>
                        <a:rPr lang="en-IN" dirty="0"/>
                        <a:t> (Primary Key)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854535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Ankit Sharma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New Delhi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463425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Pallavi 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Mumbai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355009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Ravi Kumar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Bengaluru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6865602"/>
                  </a:ext>
                </a:extLst>
              </a:tr>
              <a:tr h="465667"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Priya Verma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Chennai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179418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7E6FC64-1EB1-7BDB-AEE9-CA33E4B67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969304"/>
              </p:ext>
            </p:extLst>
          </p:nvPr>
        </p:nvGraphicFramePr>
        <p:xfrm>
          <a:off x="745066" y="4673599"/>
          <a:ext cx="8001000" cy="2141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50">
                  <a:extLst>
                    <a:ext uri="{9D8B030D-6E8A-4147-A177-3AD203B41FA5}">
                      <a16:colId xmlns:a16="http://schemas.microsoft.com/office/drawing/2014/main" val="3646115354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3525768157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823796594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590573625"/>
                    </a:ext>
                  </a:extLst>
                </a:gridCol>
              </a:tblGrid>
              <a:tr h="581461">
                <a:tc>
                  <a:txBody>
                    <a:bodyPr/>
                    <a:lstStyle/>
                    <a:p>
                      <a:r>
                        <a:rPr lang="en-IN" b="1" dirty="0" err="1"/>
                        <a:t>Claim_ID</a:t>
                      </a:r>
                      <a:r>
                        <a:rPr lang="en-IN" dirty="0"/>
                        <a:t> (Primary Key)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 err="1"/>
                        <a:t>Policy_ID</a:t>
                      </a:r>
                      <a:r>
                        <a:rPr lang="en-IN" dirty="0"/>
                        <a:t> (Foreign Key)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Claim_Amount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Claim_Status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437982"/>
                  </a:ext>
                </a:extLst>
              </a:tr>
              <a:tr h="375335">
                <a:tc>
                  <a:txBody>
                    <a:bodyPr/>
                    <a:lstStyle/>
                    <a:p>
                      <a:r>
                        <a:rPr lang="en-IN"/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Approved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2560326"/>
                  </a:ext>
                </a:extLst>
              </a:tr>
              <a:tr h="375335">
                <a:tc>
                  <a:txBody>
                    <a:bodyPr/>
                    <a:lstStyle/>
                    <a:p>
                      <a:r>
                        <a:rPr lang="en-IN"/>
                        <a:t>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Pending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134873"/>
                  </a:ext>
                </a:extLst>
              </a:tr>
              <a:tr h="375335">
                <a:tc>
                  <a:txBody>
                    <a:bodyPr/>
                    <a:lstStyle/>
                    <a:p>
                      <a:r>
                        <a:rPr lang="en-IN"/>
                        <a:t>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150000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Rejected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230737"/>
                  </a:ext>
                </a:extLst>
              </a:tr>
              <a:tr h="375335">
                <a:tc>
                  <a:txBody>
                    <a:bodyPr/>
                    <a:lstStyle/>
                    <a:p>
                      <a:r>
                        <a:rPr lang="en-IN" dirty="0"/>
                        <a:t>204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Approved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426025"/>
                  </a:ext>
                </a:extLst>
              </a:tr>
            </a:tbl>
          </a:graphicData>
        </a:graphic>
      </p:graphicFrame>
      <p:pic>
        <p:nvPicPr>
          <p:cNvPr id="11" name="Graphic 10" descr="Books with solid fill">
            <a:extLst>
              <a:ext uri="{FF2B5EF4-FFF2-40B4-BE49-F238E27FC236}">
                <a16:creationId xmlns:a16="http://schemas.microsoft.com/office/drawing/2014/main" id="{ACDAB3D0-FA5C-064E-1305-F6B1754D6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4267" y="186267"/>
            <a:ext cx="191346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CC525-10C7-747D-CBC8-E409F222F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8933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tx1"/>
                </a:solidFill>
              </a:rPr>
              <a:t>DATASET WITH TABLES</a:t>
            </a:r>
            <a:br>
              <a:rPr lang="en-IN" dirty="0">
                <a:solidFill>
                  <a:schemeClr val="tx1"/>
                </a:solidFill>
              </a:rPr>
            </a:br>
            <a:br>
              <a:rPr lang="en-IN" dirty="0">
                <a:solidFill>
                  <a:schemeClr val="tx1"/>
                </a:solidFill>
              </a:rPr>
            </a:br>
            <a:r>
              <a:rPr lang="en-IN" sz="2000" dirty="0">
                <a:solidFill>
                  <a:schemeClr val="tx1"/>
                </a:solidFill>
              </a:rPr>
              <a:t>Table 3: Policies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ED7EB1F-0105-1CC3-DE4A-D6738F663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026642"/>
              </p:ext>
            </p:extLst>
          </p:nvPr>
        </p:nvGraphicFramePr>
        <p:xfrm>
          <a:off x="347133" y="2160588"/>
          <a:ext cx="84582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302989071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86858885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48982869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6690738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41634882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944671511"/>
                    </a:ext>
                  </a:extLst>
                </a:gridCol>
              </a:tblGrid>
              <a:tr h="1175331">
                <a:tc>
                  <a:txBody>
                    <a:bodyPr/>
                    <a:lstStyle/>
                    <a:p>
                      <a:r>
                        <a:rPr lang="en-IN" b="1" dirty="0" err="1"/>
                        <a:t>Policy_ID</a:t>
                      </a:r>
                      <a:r>
                        <a:rPr lang="en-IN" dirty="0"/>
                        <a:t> (Primary Key)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/>
                        <a:t>Policyholder_ID</a:t>
                      </a:r>
                      <a:r>
                        <a:rPr lang="en-IN"/>
                        <a:t> (Foreign Key)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Policy_Type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Coverage_Amount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Nominee_Name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254138"/>
                  </a:ext>
                </a:extLst>
              </a:tr>
              <a:tr h="632870">
                <a:tc>
                  <a:txBody>
                    <a:bodyPr/>
                    <a:lstStyle/>
                    <a:p>
                      <a:r>
                        <a:rPr lang="en-IN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Life Insurance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500000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984169"/>
                  </a:ext>
                </a:extLst>
              </a:tr>
              <a:tr h="632870">
                <a:tc>
                  <a:txBody>
                    <a:bodyPr/>
                    <a:lstStyle/>
                    <a:p>
                      <a:r>
                        <a:rPr lang="en-IN" dirty="0"/>
                        <a:t>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Term Insurance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5184992"/>
                  </a:ext>
                </a:extLst>
              </a:tr>
              <a:tr h="632870">
                <a:tc>
                  <a:txBody>
                    <a:bodyPr/>
                    <a:lstStyle/>
                    <a:p>
                      <a:r>
                        <a:rPr lang="en-IN"/>
                        <a:t>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Term Insurance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1000000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798482"/>
                  </a:ext>
                </a:extLst>
              </a:tr>
              <a:tr h="632870">
                <a:tc>
                  <a:txBody>
                    <a:bodyPr/>
                    <a:lstStyle/>
                    <a:p>
                      <a:r>
                        <a:rPr lang="en-IN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Life Insurance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600000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292642"/>
                  </a:ext>
                </a:extLst>
              </a:tr>
            </a:tbl>
          </a:graphicData>
        </a:graphic>
      </p:graphicFrame>
      <p:pic>
        <p:nvPicPr>
          <p:cNvPr id="14" name="Graphic 13" descr="Books with solid fill">
            <a:extLst>
              <a:ext uri="{FF2B5EF4-FFF2-40B4-BE49-F238E27FC236}">
                <a16:creationId xmlns:a16="http://schemas.microsoft.com/office/drawing/2014/main" id="{AABF9EE2-6038-6091-C211-1F9348F85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467" y="474133"/>
            <a:ext cx="1998134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0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36DB9-4097-4A73-0EAC-78DC0614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21733"/>
          </a:xfrm>
        </p:spPr>
        <p:txBody>
          <a:bodyPr>
            <a:normAutofit fontScale="90000"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Here’s the updated SQL project with a brief conclusion for each query to highlight the insights gained:</a:t>
            </a:r>
            <a:br>
              <a:rPr lang="en-US" sz="1400" dirty="0">
                <a:solidFill>
                  <a:srgbClr val="002060"/>
                </a:solidFill>
              </a:rPr>
            </a:br>
            <a:br>
              <a:rPr lang="en-US" sz="1400" dirty="0">
                <a:solidFill>
                  <a:srgbClr val="002060"/>
                </a:solidFill>
              </a:rPr>
            </a:br>
            <a:br>
              <a:rPr lang="en-US" sz="1400" dirty="0">
                <a:solidFill>
                  <a:srgbClr val="00206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Q1. Retrieve all policy details along with policyholder names.</a:t>
            </a: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Conclusion: This query combines policy and policyholder details to provide a clear overview of who owns which policy and its associated attributes.</a:t>
            </a:r>
            <a:endParaRPr lang="en-IN" sz="180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DB458-2ACD-7AFB-5D83-1276CC478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625600"/>
            <a:ext cx="5554133" cy="343372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E48058-D2BF-E3E9-A8DC-5AF2BD4D8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64478" y="1740072"/>
            <a:ext cx="4508321" cy="331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1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20B7D-3A01-F4FC-3F9B-8AC1C870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381000"/>
          </a:xfrm>
        </p:spPr>
        <p:txBody>
          <a:bodyPr>
            <a:normAutofit fontScale="90000"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Q2. </a:t>
            </a:r>
            <a:r>
              <a:rPr lang="en-US" sz="1600" dirty="0">
                <a:solidFill>
                  <a:srgbClr val="C00000"/>
                </a:solidFill>
              </a:rPr>
              <a:t>Find total premium paid by policyholders using a CTE.</a:t>
            </a: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Conclusion: Using the CTE, this query calculates the total premium contribution by each policyholder, giving insights into revenue distribution.</a:t>
            </a:r>
            <a:endParaRPr lang="en-IN" sz="160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E8A56-14E9-FB0F-7BFC-073E0027D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144588"/>
            <a:ext cx="4808928" cy="388143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B66DA-5F9C-D0A5-5689-8BBB35A61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60535" y="1144588"/>
            <a:ext cx="3793065" cy="322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C0109B-1DD7-0D3E-B661-31BC67B4E87C}"/>
              </a:ext>
            </a:extLst>
          </p:cNvPr>
          <p:cNvSpPr txBox="1"/>
          <p:nvPr/>
        </p:nvSpPr>
        <p:spPr>
          <a:xfrm>
            <a:off x="5960535" y="4370388"/>
            <a:ext cx="37930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spanishfootballsports.blogspot.com/2013/06/football-finance-cristiano-ronaldo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-nc-sa/3.0/"/>
              </a:rPr>
              <a:t>CC BY-SA-NC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01745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7849-F6F9-77FE-B8C6-C8092A080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14867"/>
          </a:xfrm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Q3. Retrieve policyholders who have policies with coverage greater than 5,00,000.</a:t>
            </a: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br>
              <a:rPr lang="en-US" sz="1600" dirty="0">
                <a:solidFill>
                  <a:srgbClr val="C00000"/>
                </a:solidFill>
              </a:rPr>
            </a:br>
            <a:r>
              <a:rPr lang="en-US" sz="1600" dirty="0">
                <a:solidFill>
                  <a:srgbClr val="C00000"/>
                </a:solidFill>
              </a:rPr>
              <a:t>Conclusion: This query helps identify high-value customers whose policies exceed a significant coverage amount, aiding in targeted customer engagement.</a:t>
            </a:r>
            <a:br>
              <a:rPr lang="en-US" sz="1600" dirty="0">
                <a:solidFill>
                  <a:srgbClr val="C00000"/>
                </a:solidFill>
              </a:rPr>
            </a:br>
            <a:endParaRPr lang="en-IN" sz="1600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6A23D9-F7EC-2C2C-957F-8BB61C72A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188" y="1209176"/>
            <a:ext cx="4153480" cy="3362794"/>
          </a:xfrm>
        </p:spPr>
      </p:pic>
      <p:pic>
        <p:nvPicPr>
          <p:cNvPr id="9" name="Picture 8" descr="Hands holding each other">
            <a:extLst>
              <a:ext uri="{FF2B5EF4-FFF2-40B4-BE49-F238E27FC236}">
                <a16:creationId xmlns:a16="http://schemas.microsoft.com/office/drawing/2014/main" id="{943B8FB9-C289-CA02-1238-AABF1004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1989666"/>
            <a:ext cx="4219402" cy="2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728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459</TotalTime>
  <Words>959</Words>
  <Application>Microsoft Office PowerPoint</Application>
  <PresentationFormat>Widescreen</PresentationFormat>
  <Paragraphs>102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Arial Rounded MT Bold</vt:lpstr>
      <vt:lpstr>Calibri</vt:lpstr>
      <vt:lpstr>Trebuchet MS</vt:lpstr>
      <vt:lpstr>Wingdings 3</vt:lpstr>
      <vt:lpstr>Facet</vt:lpstr>
      <vt:lpstr>PowerPoint Presentation</vt:lpstr>
      <vt:lpstr>PowerPoint Presentation</vt:lpstr>
      <vt:lpstr>     OBJECTIVES</vt:lpstr>
      <vt:lpstr>PowerPoint Presentation</vt:lpstr>
      <vt:lpstr>DATASET WITH TABLES Table 1:Policyholders                        </vt:lpstr>
      <vt:lpstr>DATASET WITH TABLES  Table 3: Policies</vt:lpstr>
      <vt:lpstr>Here’s the updated SQL project with a brief conclusion for each query to highlight the insights gained:   Q1. Retrieve all policy details along with policyholder names.                 Conclusion: This query combines policy and policyholder details to provide a clear overview of who owns which policy and its associated attributes.</vt:lpstr>
      <vt:lpstr>Q2. Find total premium paid by policyholders using a CTE.                     Conclusion: Using the CTE, this query calculates the total premium contribution by each policyholder, giving insights into revenue distribution.</vt:lpstr>
      <vt:lpstr>Q3. Retrieve policyholders who have policies with coverage greater than 5,00,000.                      Conclusion: This query helps identify high-value customers whose policies exceed a significant coverage amount, aiding in targeted customer engagement. </vt:lpstr>
      <vt:lpstr>Q4 Add a new column Nominee_name  to the Policies table.                     Conclusion: The  column adds more depth to the data, allowing  policyholders to specify their nominees, which is critical for  insurance processing.</vt:lpstr>
      <vt:lpstr>Q5. Update Nominee_Name  for policy ID 101.                    Conclusion: By updating the nominee for a specific policy,  this query reflects real-time changes, ensuring accurate and  actionable data.   </vt:lpstr>
      <vt:lpstr> Q6. List all policyholders and their claims status (including those without claims).                      Conclusion: This query ensures no policyholder is left out,  presenting a comprehensive view of claims data while  including customers without claims. </vt:lpstr>
      <vt:lpstr>Q7. Calculate the total claim amount for approved claims.                   Conclusion: This aggregation provides a quick summary of the  financial liability for approved claims, supporting budget planning  and decision-making.  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pallavi jain</dc:creator>
  <cp:lastModifiedBy>pallavi jain</cp:lastModifiedBy>
  <cp:revision>12</cp:revision>
  <dcterms:created xsi:type="dcterms:W3CDTF">2025-03-21T17:26:00Z</dcterms:created>
  <dcterms:modified xsi:type="dcterms:W3CDTF">2025-03-24T15:33:42Z</dcterms:modified>
</cp:coreProperties>
</file>